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986" r:id="rId3"/>
    <p:sldId id="991" r:id="rId4"/>
    <p:sldId id="993" r:id="rId5"/>
    <p:sldId id="1002" r:id="rId6"/>
    <p:sldId id="992" r:id="rId7"/>
    <p:sldId id="1004" r:id="rId8"/>
    <p:sldId id="1003" r:id="rId9"/>
    <p:sldId id="994" r:id="rId10"/>
    <p:sldId id="1005" r:id="rId11"/>
    <p:sldId id="995" r:id="rId12"/>
    <p:sldId id="996" r:id="rId13"/>
    <p:sldId id="997" r:id="rId14"/>
    <p:sldId id="998" r:id="rId15"/>
    <p:sldId id="1007" r:id="rId16"/>
    <p:sldId id="999" r:id="rId17"/>
    <p:sldId id="1000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  My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dad is a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doctor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1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Story time 1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678" y="1484784"/>
            <a:ext cx="9577064" cy="59055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为下列图片选择对应的单词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将序号写在对应图片下方的横线上。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teacher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worker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farmer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doctor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nurse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9888"/>
          <a:stretch/>
        </p:blipFill>
        <p:spPr>
          <a:xfrm>
            <a:off x="878339" y="2204864"/>
            <a:ext cx="10113411" cy="213985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134766" y="371703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⑤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70344" y="371703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宋体" panose="02010600030101010101" pitchFamily="2" charset="-122"/>
              </a:rPr>
              <a:t>②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053920" y="371703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宋体" panose="02010600030101010101" pitchFamily="2" charset="-122"/>
              </a:rPr>
              <a:t>③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270670" y="4293096"/>
            <a:ext cx="66247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latin typeface="+mn-ea"/>
                <a:ea typeface="+mn-ea"/>
                <a:cs typeface="Times New Roman" panose="02020603050405020304" pitchFamily="18" charset="0"/>
              </a:rPr>
              <a:t>.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图片为厨师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cook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zh-CN" altLang="zh-CN">
                <a:cs typeface="宋体" panose="02010600030101010101" pitchFamily="2" charset="-122"/>
              </a:rPr>
              <a:t>⑤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latin typeface="+mn-ea"/>
                <a:ea typeface="+mn-ea"/>
                <a:cs typeface="Times New Roman" panose="02020603050405020304" pitchFamily="18" charset="0"/>
              </a:rPr>
              <a:t>.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图片为农民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farmer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zh-CN" altLang="zh-CN">
                <a:cs typeface="宋体" panose="02010600030101010101" pitchFamily="2" charset="-122"/>
              </a:rPr>
              <a:t>③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latin typeface="+mn-ea"/>
                <a:ea typeface="+mn-ea"/>
                <a:cs typeface="Times New Roman" panose="02020603050405020304" pitchFamily="18" charset="0"/>
              </a:rPr>
              <a:t>.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图片为工人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worker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zh-CN" altLang="zh-CN">
                <a:cs typeface="宋体" panose="02010600030101010101" pitchFamily="2" charset="-122"/>
              </a:rPr>
              <a:t>②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49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678" y="1205526"/>
            <a:ext cx="9577064" cy="59055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teacher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worker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farmer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doctor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nurse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9304"/>
          <a:stretch/>
        </p:blipFill>
        <p:spPr>
          <a:xfrm>
            <a:off x="1094363" y="1997614"/>
            <a:ext cx="10113411" cy="216476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350790" y="358179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①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269309" y="358179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⑥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014360" y="358179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宋体" panose="02010600030101010101" pitchFamily="2" charset="-122"/>
              </a:rPr>
              <a:t>④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514014" y="4205987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图片为教师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teacher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图片为护士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nurse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图片为医生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doctor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155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899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给下列句子选择正确的中文意思。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dad is a doctor.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  <a:tab pos="657098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我的妈妈是一名医生。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我的爸爸是一名医生。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657098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65709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my aunt.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657098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这是我的妈妈。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这是我的阿姨。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47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80728"/>
            <a:ext cx="7534962" cy="70859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82638" y="245648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3697868"/>
            <a:ext cx="4607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“dad”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ea typeface="楷体" panose="02010609060101010101" pitchFamily="49" charset="-122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爸爸</a:t>
            </a:r>
            <a:r>
              <a:rPr lang="en-US" altLang="zh-CN">
                <a:ea typeface="楷体" panose="02010609060101010101" pitchFamily="49" charset="-122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08516" y="436510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0590" y="5714092"/>
            <a:ext cx="47275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“aunt”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ea typeface="楷体" panose="02010609060101010101" pitchFamily="49" charset="-122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阿姨</a:t>
            </a:r>
            <a:r>
              <a:rPr lang="en-US" altLang="zh-CN">
                <a:ea typeface="楷体" panose="02010609060101010101" pitchFamily="49" charset="-122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46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1117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  <a:tab pos="657098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mum is a farmer.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  <a:tab pos="657098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我的妈妈是一名工人。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我的妈妈是一位农民。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657098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65709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uncle is a worker.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  <a:tab pos="657098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我的叔叔是一名工人。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我的阿姨是一名工人。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177588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2401724"/>
            <a:ext cx="5102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“farmer”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ea typeface="楷体" panose="02010609060101010101" pitchFamily="49" charset="-122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农民</a:t>
            </a:r>
            <a:r>
              <a:rPr lang="en-US" altLang="zh-CN">
                <a:ea typeface="楷体" panose="02010609060101010101" pitchFamily="49" charset="-122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30689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94606" y="4345940"/>
            <a:ext cx="48654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“uncle”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ea typeface="楷体" panose="02010609060101010101" pitchFamily="49" charset="-122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叔叔</a:t>
            </a:r>
            <a:r>
              <a:rPr lang="en-US" altLang="zh-CN">
                <a:ea typeface="楷体" panose="02010609060101010101" pitchFamily="49" charset="-122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48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3165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选出与下列句子相符的图片。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dad is a doctor.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 Li is a worker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598" y="1484784"/>
            <a:ext cx="10988724" cy="1738797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50590" y="3857497"/>
            <a:ext cx="1116124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我的爸爸是一名医生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显示为一名医生，符合句意。故选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李先生是一名工人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显示为一名工人，符合句意。故选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1172" y="33378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887294" y="33569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62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284984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am a cook.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She is a teacher.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598" y="1402171"/>
            <a:ext cx="10988724" cy="1738797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86022" y="3998031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我是一名厨师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显示为一名厨师，符合句意。故选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她是一名老师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显示为一名老师，符合句意。故选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34098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59302" y="34098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11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449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仿照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构词法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给下列单词加上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或者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组成新单词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并写出新单词的中文意思。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构词：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work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worker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teach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teacher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farm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farmer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write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writer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write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以字母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结尾，所以只要加字母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37394" y="1522287"/>
            <a:ext cx="3600400" cy="571427"/>
          </a:xfrm>
          <a:prstGeom prst="rect">
            <a:avLst/>
          </a:prstGeom>
        </p:spPr>
      </p:pic>
      <p:pic>
        <p:nvPicPr>
          <p:cNvPr id="4" name="BS03.eps" descr="id:214749481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817129"/>
            <a:ext cx="9433048" cy="66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13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831238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err="1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err="1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paint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画画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err="1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 err="1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drive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中文：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err="1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 err="1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dance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跳舞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中文：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56470"/>
            <a:ext cx="11485848" cy="1815882"/>
          </a:xfrm>
        </p:spPr>
        <p:txBody>
          <a:bodyPr/>
          <a:lstStyle/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1391078"/>
            <a:ext cx="1420495" cy="648335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2638822" y="2327182"/>
            <a:ext cx="1420495" cy="6483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087094" y="1412776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读者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59102" y="2276872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歌手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341317" y="3121804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画家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95206" y="4005064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司机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167214" y="4797152"/>
            <a:ext cx="2348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舞蹈家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；舞者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/>
          <p:nvPr/>
        </p:nvPicPr>
        <p:blipFill>
          <a:blip r:embed="rId2"/>
          <a:stretch>
            <a:fillRect/>
          </a:stretch>
        </p:blipFill>
        <p:spPr>
          <a:xfrm>
            <a:off x="3934966" y="3137591"/>
            <a:ext cx="1562204" cy="648335"/>
          </a:xfrm>
          <a:prstGeom prst="rect">
            <a:avLst/>
          </a:prstGeom>
        </p:spPr>
      </p:pic>
      <p:pic>
        <p:nvPicPr>
          <p:cNvPr id="12" name="图片 11"/>
          <p:cNvPicPr/>
          <p:nvPr/>
        </p:nvPicPr>
        <p:blipFill>
          <a:blip r:embed="rId2"/>
          <a:stretch>
            <a:fillRect/>
          </a:stretch>
        </p:blipFill>
        <p:spPr>
          <a:xfrm>
            <a:off x="3862958" y="3929942"/>
            <a:ext cx="1420495" cy="648335"/>
          </a:xfrm>
          <a:prstGeom prst="rect">
            <a:avLst/>
          </a:prstGeom>
        </p:spPr>
      </p:pic>
      <p:pic>
        <p:nvPicPr>
          <p:cNvPr id="13" name="图片 12"/>
          <p:cNvPicPr/>
          <p:nvPr/>
        </p:nvPicPr>
        <p:blipFill>
          <a:blip r:embed="rId2"/>
          <a:stretch>
            <a:fillRect/>
          </a:stretch>
        </p:blipFill>
        <p:spPr>
          <a:xfrm>
            <a:off x="3934966" y="4722030"/>
            <a:ext cx="1420495" cy="64833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670027" y="1323350"/>
            <a:ext cx="1446166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/>
              <a:t>reader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621473" y="2259166"/>
            <a:ext cx="1356462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singer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923919" y="3070706"/>
            <a:ext cx="1580882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painter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869332" y="3862794"/>
            <a:ext cx="1380506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driver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871667" y="4654882"/>
            <a:ext cx="1505541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dancer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529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4" grpId="0"/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目标8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1052736"/>
            <a:ext cx="11532235" cy="54292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995509"/>
              </p:ext>
            </p:extLst>
          </p:nvPr>
        </p:nvGraphicFramePr>
        <p:xfrm>
          <a:off x="343192" y="1565418"/>
          <a:ext cx="11521280" cy="3303742"/>
        </p:xfrm>
        <a:graphic>
          <a:graphicData uri="http://schemas.openxmlformats.org/drawingml/2006/table">
            <a:tbl>
              <a:tblPr firstRow="1" firstCol="1" bandRow="1"/>
              <a:tblGrid>
                <a:gridCol w="659017">
                  <a:extLst>
                    <a:ext uri="{9D8B030D-6E8A-4147-A177-3AD203B41FA5}">
                      <a16:colId xmlns:a16="http://schemas.microsoft.com/office/drawing/2014/main" val="2159610641"/>
                    </a:ext>
                  </a:extLst>
                </a:gridCol>
                <a:gridCol w="10862263">
                  <a:extLst>
                    <a:ext uri="{9D8B030D-6E8A-4147-A177-3AD203B41FA5}">
                      <a16:colId xmlns:a16="http://schemas.microsoft.com/office/drawing/2014/main" val="32727424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3C9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doctor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医生　　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cook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厨师　　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teacher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教师，老师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nurse 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护士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  </a:t>
                      </a:r>
                      <a:r>
                        <a:rPr lang="en-US" sz="28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worker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工人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   farmer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农民，农场主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7582532"/>
                  </a:ext>
                </a:extLst>
              </a:tr>
              <a:tr h="202358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3C9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 cook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一名厨师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 doctor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一名医生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 teacher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一名教师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 nurse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一名护士　</a:t>
                      </a:r>
                      <a:r>
                        <a:rPr lang="en-US" altLang="zh-CN" sz="28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farmer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一名农民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a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worker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一名工人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help people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帮助人们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in white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穿着白色的衣服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5818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419235"/>
              </p:ext>
            </p:extLst>
          </p:nvPr>
        </p:nvGraphicFramePr>
        <p:xfrm>
          <a:off x="334566" y="1022122"/>
          <a:ext cx="11521279" cy="5143500"/>
        </p:xfrm>
        <a:graphic>
          <a:graphicData uri="http://schemas.openxmlformats.org/drawingml/2006/table">
            <a:tbl>
              <a:tblPr firstRow="1" firstCol="1" bandRow="1"/>
              <a:tblGrid>
                <a:gridCol w="659017">
                  <a:extLst>
                    <a:ext uri="{9D8B030D-6E8A-4147-A177-3AD203B41FA5}">
                      <a16:colId xmlns:a16="http://schemas.microsoft.com/office/drawing/2014/main" val="689005757"/>
                    </a:ext>
                  </a:extLst>
                </a:gridCol>
                <a:gridCol w="10862262">
                  <a:extLst>
                    <a:ext uri="{9D8B030D-6E8A-4147-A177-3AD203B41FA5}">
                      <a16:colId xmlns:a16="http://schemas.microsoft.com/office/drawing/2014/main" val="2389512459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3C9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My dad is a cook. 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我的爸爸是一名厨师。 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5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拓展</a:t>
                      </a:r>
                      <a:r>
                        <a:rPr lang="zh-CN" sz="25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cook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作为动词时，表示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烹调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煮，烧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”;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作为名词时，表示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厨师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cooker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是名词，表示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厨灶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炉具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炊具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2. He is a worker.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5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拓展</a:t>
                      </a:r>
                      <a:r>
                        <a:rPr lang="zh-CN" sz="25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worker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是名词，表示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工人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劳动者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work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作为动词时，表示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工作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做事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”;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作为名词时，表示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工作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职业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3. My mum is a nurse.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5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拓展</a:t>
                      </a:r>
                      <a:r>
                        <a:rPr lang="zh-CN" sz="25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nurse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作为名词时，表示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护士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”;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当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nurse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用作动词时，有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看护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照料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的含义。此外，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doctor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是名词，意为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医生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57235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98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056271"/>
              </p:ext>
            </p:extLst>
          </p:nvPr>
        </p:nvGraphicFramePr>
        <p:xfrm>
          <a:off x="334566" y="1180688"/>
          <a:ext cx="11521280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659017">
                  <a:extLst>
                    <a:ext uri="{9D8B030D-6E8A-4147-A177-3AD203B41FA5}">
                      <a16:colId xmlns:a16="http://schemas.microsoft.com/office/drawing/2014/main" val="2606725873"/>
                    </a:ext>
                  </a:extLst>
                </a:gridCol>
                <a:gridCol w="10862263">
                  <a:extLst>
                    <a:ext uri="{9D8B030D-6E8A-4147-A177-3AD203B41FA5}">
                      <a16:colId xmlns:a16="http://schemas.microsoft.com/office/drawing/2014/main" val="157190864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3C9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询问职业的句型与回答：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本单元的话题是职业。当你想询问对方父母的职业时，可以用句型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“What’s your dad’s/mum’s job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进行提问。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例句：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—What’s your mum’s job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？ 你的妈妈是做什么工作的？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—She’s a teacher.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她是一名教师。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拓展</a:t>
                      </a: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另外也可以用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“What’s your job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或者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“What do you do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来直接询问对方的职业。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1963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899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605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46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7" y="1124744"/>
            <a:ext cx="10945216" cy="626739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92432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mum is a doctor.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uncle is a farmer.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59270"/>
          <a:stretch/>
        </p:blipFill>
        <p:spPr>
          <a:xfrm>
            <a:off x="406575" y="2669049"/>
            <a:ext cx="4622626" cy="220011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558702" y="430606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90950" y="430606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847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41642"/>
          <a:stretch/>
        </p:blipFill>
        <p:spPr>
          <a:xfrm>
            <a:off x="2494806" y="1196752"/>
            <a:ext cx="6623352" cy="220011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529303" y="285293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833559" y="28337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137815" y="285293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3413899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aunt is a nurse.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dad is a teacher.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ED028C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uncle is a cook.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83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541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火眼金睛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找不同。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cooker	B. teacher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doctor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212408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14014" y="270014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“cooker”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厨具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teacher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doctor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都是职业类名词，故选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1041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window	B. farmer			C. worker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514014" y="407707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“window”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窗户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“farmer”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“worker”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两项表示职业，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项表示物品，故选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35538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45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21280" cy="2952328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67765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cook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cooker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的区别</a:t>
            </a:r>
            <a:endParaRPr lang="zh-CN" altLang="zh-CN" sz="105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cook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作为动词时，是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烹饪，煮，烧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的意思；作为名词时是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厨师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cooker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是名词，是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厨具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的意思，并不是一个职业名称。</a:t>
            </a:r>
            <a:endParaRPr lang="zh-CN" altLang="zh-CN" sz="105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1366646"/>
            <a:ext cx="197745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84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dad	B. nurse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uncle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farmer	B. doctor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my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86022" y="19097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“dad”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“nurse”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护士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“uncle”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叔叔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两项表示亲属关系，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项表示职业，故选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b="1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14014" y="38540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“farmer”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“doctor”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医生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“my”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两项表示职业，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项表示所属关系，故选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8768" y="14311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3569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201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905</Words>
  <Application>Microsoft Office PowerPoint</Application>
  <PresentationFormat>自定义</PresentationFormat>
  <Paragraphs>130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348</cp:revision>
  <dcterms:created xsi:type="dcterms:W3CDTF">2020-11-06T05:24:00Z</dcterms:created>
  <dcterms:modified xsi:type="dcterms:W3CDTF">2025-05-26T08:08:07Z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